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Poppins Bold" charset="1" panose="00000800000000000000"/>
      <p:regular r:id="rId11"/>
    </p:embeddedFont>
    <p:embeddedFont>
      <p:font typeface="Poppins" charset="1" panose="000005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44129" y="8236273"/>
            <a:ext cx="7315171" cy="1022027"/>
            <a:chOff x="0" y="0"/>
            <a:chExt cx="1926629" cy="2691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26629" cy="269176"/>
            </a:xfrm>
            <a:custGeom>
              <a:avLst/>
              <a:gdLst/>
              <a:ahLst/>
              <a:cxnLst/>
              <a:rect r="r" b="b" t="t" l="l"/>
              <a:pathLst>
                <a:path h="269176" w="1926629">
                  <a:moveTo>
                    <a:pt x="42333" y="0"/>
                  </a:moveTo>
                  <a:lnTo>
                    <a:pt x="1884296" y="0"/>
                  </a:lnTo>
                  <a:cubicBezTo>
                    <a:pt x="1907676" y="0"/>
                    <a:pt x="1926629" y="18953"/>
                    <a:pt x="1926629" y="42333"/>
                  </a:cubicBezTo>
                  <a:lnTo>
                    <a:pt x="1926629" y="226842"/>
                  </a:lnTo>
                  <a:cubicBezTo>
                    <a:pt x="1926629" y="238070"/>
                    <a:pt x="1922169" y="248838"/>
                    <a:pt x="1914230" y="256777"/>
                  </a:cubicBezTo>
                  <a:cubicBezTo>
                    <a:pt x="1906291" y="264716"/>
                    <a:pt x="1895523" y="269176"/>
                    <a:pt x="1884296" y="269176"/>
                  </a:cubicBezTo>
                  <a:lnTo>
                    <a:pt x="42333" y="269176"/>
                  </a:lnTo>
                  <a:cubicBezTo>
                    <a:pt x="31106" y="269176"/>
                    <a:pt x="20338" y="264716"/>
                    <a:pt x="12399" y="256777"/>
                  </a:cubicBezTo>
                  <a:cubicBezTo>
                    <a:pt x="4460" y="248838"/>
                    <a:pt x="0" y="238070"/>
                    <a:pt x="0" y="226842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926629" cy="326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134629" y="8354537"/>
            <a:ext cx="785499" cy="785499"/>
          </a:xfrm>
          <a:custGeom>
            <a:avLst/>
            <a:gdLst/>
            <a:ahLst/>
            <a:cxnLst/>
            <a:rect r="r" b="b" t="t" l="l"/>
            <a:pathLst>
              <a:path h="785499" w="785499">
                <a:moveTo>
                  <a:pt x="0" y="0"/>
                </a:moveTo>
                <a:lnTo>
                  <a:pt x="785499" y="0"/>
                </a:lnTo>
                <a:lnTo>
                  <a:pt x="785499" y="785499"/>
                </a:lnTo>
                <a:lnTo>
                  <a:pt x="0" y="78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079895" y="8592377"/>
            <a:ext cx="56343" cy="326356"/>
            <a:chOff x="0" y="0"/>
            <a:chExt cx="14839" cy="8595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839" cy="85954"/>
            </a:xfrm>
            <a:custGeom>
              <a:avLst/>
              <a:gdLst/>
              <a:ahLst/>
              <a:cxnLst/>
              <a:rect r="r" b="b" t="t" l="l"/>
              <a:pathLst>
                <a:path h="85954" w="14839">
                  <a:moveTo>
                    <a:pt x="0" y="0"/>
                  </a:moveTo>
                  <a:lnTo>
                    <a:pt x="14839" y="0"/>
                  </a:lnTo>
                  <a:lnTo>
                    <a:pt x="14839" y="85954"/>
                  </a:lnTo>
                  <a:lnTo>
                    <a:pt x="0" y="85954"/>
                  </a:ln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4839" cy="143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706660" y="8550628"/>
            <a:ext cx="670162" cy="465762"/>
          </a:xfrm>
          <a:custGeom>
            <a:avLst/>
            <a:gdLst/>
            <a:ahLst/>
            <a:cxnLst/>
            <a:rect r="r" b="b" t="t" l="l"/>
            <a:pathLst>
              <a:path h="465762" w="670162">
                <a:moveTo>
                  <a:pt x="0" y="0"/>
                </a:moveTo>
                <a:lnTo>
                  <a:pt x="670162" y="0"/>
                </a:lnTo>
                <a:lnTo>
                  <a:pt x="670162" y="465762"/>
                </a:lnTo>
                <a:lnTo>
                  <a:pt x="0" y="4657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0960" y="3393040"/>
            <a:ext cx="8006080" cy="208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14"/>
              </a:lnSpc>
              <a:spcBef>
                <a:spcPct val="0"/>
              </a:spcBef>
            </a:pPr>
            <a:r>
              <a:rPr lang="en-US" sz="5796" spc="-191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Sistema de Gestión de Inventario Inteligente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07919" y="4705350"/>
            <a:ext cx="10272161" cy="272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1035"/>
              </a:lnSpc>
              <a:spcBef>
                <a:spcPct val="0"/>
              </a:spcBef>
            </a:pPr>
            <a:r>
              <a:rPr lang="en-US" b="true" sz="15025" spc="-495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77303" y="8487906"/>
            <a:ext cx="5795594" cy="459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71"/>
              </a:lnSpc>
              <a:spcBef>
                <a:spcPct val="0"/>
              </a:spcBef>
            </a:pPr>
            <a:r>
              <a:rPr lang="en-US" sz="2551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Siguiente Diapositiva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01230" y="8525702"/>
            <a:ext cx="2578665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b="true" sz="2151" spc="4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01230" y="8949715"/>
            <a:ext cx="3613638" cy="115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1"/>
              </a:lnSpc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Catalina Herrera, Anderson Tineo, </a:t>
            </a:r>
          </a:p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Araceli Huenante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770481" y="8517434"/>
            <a:ext cx="2578665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b="true" sz="2151" spc="4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Carrera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654435" y="8949715"/>
            <a:ext cx="3613638" cy="393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11"/>
              </a:lnSpc>
              <a:spcBef>
                <a:spcPct val="0"/>
              </a:spcBef>
            </a:pPr>
            <a:r>
              <a:rPr lang="en-US" sz="2151" spc="4">
                <a:solidFill>
                  <a:srgbClr val="020F8D"/>
                </a:solidFill>
                <a:latin typeface="Poppins"/>
                <a:ea typeface="Poppins"/>
                <a:cs typeface="Poppins"/>
                <a:sym typeface="Poppins"/>
              </a:rPr>
              <a:t>Ingenería en informática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71616" y="815828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5288285" cy="6710161"/>
            <a:chOff x="0" y="0"/>
            <a:chExt cx="1392799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2799" cy="1767285"/>
            </a:xfrm>
            <a:custGeom>
              <a:avLst/>
              <a:gdLst/>
              <a:ahLst/>
              <a:cxnLst/>
              <a:rect r="r" b="b" t="t" l="l"/>
              <a:pathLst>
                <a:path h="1767285" w="1392799">
                  <a:moveTo>
                    <a:pt x="58559" y="0"/>
                  </a:moveTo>
                  <a:lnTo>
                    <a:pt x="1334240" y="0"/>
                  </a:lnTo>
                  <a:cubicBezTo>
                    <a:pt x="1349771" y="0"/>
                    <a:pt x="1364666" y="6170"/>
                    <a:pt x="1375648" y="17152"/>
                  </a:cubicBezTo>
                  <a:cubicBezTo>
                    <a:pt x="1386630" y="28133"/>
                    <a:pt x="1392799" y="43028"/>
                    <a:pt x="1392799" y="58559"/>
                  </a:cubicBezTo>
                  <a:lnTo>
                    <a:pt x="1392799" y="1708726"/>
                  </a:lnTo>
                  <a:cubicBezTo>
                    <a:pt x="1392799" y="1724257"/>
                    <a:pt x="1386630" y="1739152"/>
                    <a:pt x="1375648" y="1750134"/>
                  </a:cubicBezTo>
                  <a:cubicBezTo>
                    <a:pt x="1364666" y="1761116"/>
                    <a:pt x="1349771" y="1767285"/>
                    <a:pt x="1334240" y="1767285"/>
                  </a:cubicBezTo>
                  <a:lnTo>
                    <a:pt x="58559" y="1767285"/>
                  </a:lnTo>
                  <a:cubicBezTo>
                    <a:pt x="26218" y="1767285"/>
                    <a:pt x="0" y="1741067"/>
                    <a:pt x="0" y="1708726"/>
                  </a:cubicBezTo>
                  <a:lnTo>
                    <a:pt x="0" y="58559"/>
                  </a:lnTo>
                  <a:cubicBezTo>
                    <a:pt x="0" y="26218"/>
                    <a:pt x="26218" y="0"/>
                    <a:pt x="585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392799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18558" y="2548139"/>
            <a:ext cx="10340742" cy="6710161"/>
            <a:chOff x="0" y="0"/>
            <a:chExt cx="2723488" cy="176728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23488" cy="1767285"/>
            </a:xfrm>
            <a:custGeom>
              <a:avLst/>
              <a:gdLst/>
              <a:ahLst/>
              <a:cxnLst/>
              <a:rect r="r" b="b" t="t" l="l"/>
              <a:pathLst>
                <a:path h="1767285" w="2723488">
                  <a:moveTo>
                    <a:pt x="29947" y="0"/>
                  </a:moveTo>
                  <a:lnTo>
                    <a:pt x="2693540" y="0"/>
                  </a:lnTo>
                  <a:cubicBezTo>
                    <a:pt x="2701483" y="0"/>
                    <a:pt x="2709100" y="3155"/>
                    <a:pt x="2714716" y="8771"/>
                  </a:cubicBezTo>
                  <a:cubicBezTo>
                    <a:pt x="2720332" y="14388"/>
                    <a:pt x="2723488" y="22005"/>
                    <a:pt x="2723488" y="29947"/>
                  </a:cubicBezTo>
                  <a:lnTo>
                    <a:pt x="2723488" y="1737338"/>
                  </a:lnTo>
                  <a:cubicBezTo>
                    <a:pt x="2723488" y="1745280"/>
                    <a:pt x="2720332" y="1752898"/>
                    <a:pt x="2714716" y="1758514"/>
                  </a:cubicBezTo>
                  <a:cubicBezTo>
                    <a:pt x="2709100" y="1764130"/>
                    <a:pt x="2701483" y="1767285"/>
                    <a:pt x="2693540" y="1767285"/>
                  </a:cubicBezTo>
                  <a:lnTo>
                    <a:pt x="29947" y="1767285"/>
                  </a:lnTo>
                  <a:cubicBezTo>
                    <a:pt x="22005" y="1767285"/>
                    <a:pt x="14388" y="1764130"/>
                    <a:pt x="8771" y="1758514"/>
                  </a:cubicBezTo>
                  <a:cubicBezTo>
                    <a:pt x="3155" y="1752898"/>
                    <a:pt x="0" y="1745280"/>
                    <a:pt x="0" y="1737338"/>
                  </a:cubicBezTo>
                  <a:lnTo>
                    <a:pt x="0" y="29947"/>
                  </a:lnTo>
                  <a:cubicBezTo>
                    <a:pt x="0" y="22005"/>
                    <a:pt x="3155" y="14388"/>
                    <a:pt x="8771" y="8771"/>
                  </a:cubicBezTo>
                  <a:cubicBezTo>
                    <a:pt x="14388" y="3155"/>
                    <a:pt x="22005" y="0"/>
                    <a:pt x="29947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723488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878179" y="7919604"/>
            <a:ext cx="785499" cy="785499"/>
          </a:xfrm>
          <a:custGeom>
            <a:avLst/>
            <a:gdLst/>
            <a:ahLst/>
            <a:cxnLst/>
            <a:rect r="r" b="b" t="t" l="l"/>
            <a:pathLst>
              <a:path h="785499" w="785499">
                <a:moveTo>
                  <a:pt x="0" y="0"/>
                </a:moveTo>
                <a:lnTo>
                  <a:pt x="785498" y="0"/>
                </a:lnTo>
                <a:lnTo>
                  <a:pt x="785498" y="785499"/>
                </a:lnTo>
                <a:lnTo>
                  <a:pt x="0" y="78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872099" y="3505296"/>
            <a:ext cx="8006080" cy="894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20"/>
              </a:lnSpc>
            </a:pPr>
            <a:r>
              <a:rPr lang="en-US" b="true" sz="6196" spc="-35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Problematica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15441" y="4768369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 de control en los inventarios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 pymes y empresas medianas.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15441" y="5871056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Quiebres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stock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productos críticos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71616" y="815828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215441" y="6583218"/>
            <a:ext cx="6688647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Sobrecarga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bodega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 genera costos adicionales.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15441" y="7685905"/>
            <a:ext cx="6688647" cy="109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Dificultad para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anticipar necesidades futuras de compra.</a:t>
            </a:r>
          </a:p>
          <a:p>
            <a:pPr algn="just">
              <a:lnSpc>
                <a:spcPts val="285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666435"/>
            <a:ext cx="16230600" cy="6710161"/>
            <a:chOff x="0" y="0"/>
            <a:chExt cx="4274726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767285"/>
            </a:xfrm>
            <a:custGeom>
              <a:avLst/>
              <a:gdLst/>
              <a:ahLst/>
              <a:cxnLst/>
              <a:rect r="r" b="b" t="t" l="l"/>
              <a:pathLst>
                <a:path h="1767285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1748205"/>
                  </a:lnTo>
                  <a:cubicBezTo>
                    <a:pt x="4274726" y="1753266"/>
                    <a:pt x="4272716" y="1758119"/>
                    <a:pt x="4269137" y="1761697"/>
                  </a:cubicBezTo>
                  <a:cubicBezTo>
                    <a:pt x="4265559" y="1765275"/>
                    <a:pt x="4260706" y="1767285"/>
                    <a:pt x="4255646" y="1767285"/>
                  </a:cubicBezTo>
                  <a:lnTo>
                    <a:pt x="19080" y="1767285"/>
                  </a:lnTo>
                  <a:cubicBezTo>
                    <a:pt x="8542" y="1767285"/>
                    <a:pt x="0" y="1758743"/>
                    <a:pt x="0" y="1748205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1616" y="836204"/>
            <a:ext cx="3172558" cy="829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96"/>
              </a:lnSpc>
              <a:spcBef>
                <a:spcPct val="0"/>
              </a:spcBef>
            </a:pPr>
            <a:r>
              <a:rPr lang="en-US" b="true" sz="4640" spc="-15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8160360" y="3463028"/>
            <a:ext cx="9023785" cy="5373283"/>
            <a:chOff x="0" y="0"/>
            <a:chExt cx="2376635" cy="14151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76635" cy="1415186"/>
            </a:xfrm>
            <a:custGeom>
              <a:avLst/>
              <a:gdLst/>
              <a:ahLst/>
              <a:cxnLst/>
              <a:rect r="r" b="b" t="t" l="l"/>
              <a:pathLst>
                <a:path h="1415186" w="2376635">
                  <a:moveTo>
                    <a:pt x="34318" y="0"/>
                  </a:moveTo>
                  <a:lnTo>
                    <a:pt x="2342317" y="0"/>
                  </a:lnTo>
                  <a:cubicBezTo>
                    <a:pt x="2361270" y="0"/>
                    <a:pt x="2376635" y="15365"/>
                    <a:pt x="2376635" y="34318"/>
                  </a:cubicBezTo>
                  <a:lnTo>
                    <a:pt x="2376635" y="1380868"/>
                  </a:lnTo>
                  <a:cubicBezTo>
                    <a:pt x="2376635" y="1399821"/>
                    <a:pt x="2361270" y="1415186"/>
                    <a:pt x="2342317" y="1415186"/>
                  </a:cubicBezTo>
                  <a:lnTo>
                    <a:pt x="34318" y="1415186"/>
                  </a:lnTo>
                  <a:cubicBezTo>
                    <a:pt x="25216" y="1415186"/>
                    <a:pt x="16487" y="1411570"/>
                    <a:pt x="10051" y="1405134"/>
                  </a:cubicBezTo>
                  <a:cubicBezTo>
                    <a:pt x="3616" y="1398698"/>
                    <a:pt x="0" y="1389969"/>
                    <a:pt x="0" y="1380868"/>
                  </a:cubicBezTo>
                  <a:lnTo>
                    <a:pt x="0" y="34318"/>
                  </a:lnTo>
                  <a:cubicBezTo>
                    <a:pt x="0" y="15365"/>
                    <a:pt x="15365" y="0"/>
                    <a:pt x="34318" y="0"/>
                  </a:cubicBezTo>
                  <a:close/>
                </a:path>
              </a:pathLst>
            </a:custGeom>
            <a:solidFill>
              <a:srgbClr val="EF5026">
                <a:alpha val="97647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2376635" cy="14723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466138" y="3648211"/>
            <a:ext cx="6690241" cy="85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14"/>
              </a:lnSpc>
            </a:pPr>
            <a:r>
              <a:rPr lang="en-US" b="true" sz="5896" spc="-33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Solución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10589" y="4667353"/>
            <a:ext cx="6822811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Págin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web por suscripción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(mensual/anual).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8510589" y="5560490"/>
            <a:ext cx="7808274" cy="36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Gestión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inventario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(productos, compras y ajustes).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510589" y="6350850"/>
            <a:ext cx="8469519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API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 ventas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vía Postman para actualizar stock.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8510589" y="7063012"/>
            <a:ext cx="8469519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Módulo de proyec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ciones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 compra con análisis de datos.</a:t>
            </a:r>
          </a:p>
          <a:p>
            <a:pPr algn="just">
              <a:lnSpc>
                <a:spcPts val="2852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8510589" y="7775174"/>
            <a:ext cx="8469519" cy="73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2"/>
              </a:lnSpc>
            </a:pP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</a:t>
            </a:r>
            <a:r>
              <a:rPr lang="en-US" b="true" sz="2300" spc="-10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 indicadores estratégicos </a:t>
            </a:r>
            <a:r>
              <a:rPr lang="en-US" sz="2300" spc="-10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(quiebres, DOH, sobrestock).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16230600" cy="6710161"/>
            <a:chOff x="0" y="0"/>
            <a:chExt cx="4274726" cy="17672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767285"/>
            </a:xfrm>
            <a:custGeom>
              <a:avLst/>
              <a:gdLst/>
              <a:ahLst/>
              <a:cxnLst/>
              <a:rect r="r" b="b" t="t" l="l"/>
              <a:pathLst>
                <a:path h="1767285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1748205"/>
                  </a:lnTo>
                  <a:cubicBezTo>
                    <a:pt x="4274726" y="1753266"/>
                    <a:pt x="4272716" y="1758119"/>
                    <a:pt x="4269137" y="1761697"/>
                  </a:cubicBezTo>
                  <a:cubicBezTo>
                    <a:pt x="4265559" y="1765275"/>
                    <a:pt x="4260706" y="1767285"/>
                    <a:pt x="4255646" y="1767285"/>
                  </a:cubicBezTo>
                  <a:lnTo>
                    <a:pt x="19080" y="1767285"/>
                  </a:lnTo>
                  <a:cubicBezTo>
                    <a:pt x="8542" y="1767285"/>
                    <a:pt x="0" y="1758743"/>
                    <a:pt x="0" y="1748205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182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8959" y="5143500"/>
            <a:ext cx="15310082" cy="3673126"/>
            <a:chOff x="0" y="0"/>
            <a:chExt cx="4032285" cy="9674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32285" cy="967408"/>
            </a:xfrm>
            <a:custGeom>
              <a:avLst/>
              <a:gdLst/>
              <a:ahLst/>
              <a:cxnLst/>
              <a:rect r="r" b="b" t="t" l="l"/>
              <a:pathLst>
                <a:path h="967408" w="4032285">
                  <a:moveTo>
                    <a:pt x="20227" y="0"/>
                  </a:moveTo>
                  <a:lnTo>
                    <a:pt x="4012058" y="0"/>
                  </a:lnTo>
                  <a:cubicBezTo>
                    <a:pt x="4017423" y="0"/>
                    <a:pt x="4022568" y="2131"/>
                    <a:pt x="4026361" y="5924"/>
                  </a:cubicBezTo>
                  <a:cubicBezTo>
                    <a:pt x="4030154" y="9718"/>
                    <a:pt x="4032285" y="14862"/>
                    <a:pt x="4032285" y="20227"/>
                  </a:cubicBezTo>
                  <a:lnTo>
                    <a:pt x="4032285" y="947181"/>
                  </a:lnTo>
                  <a:cubicBezTo>
                    <a:pt x="4032285" y="952545"/>
                    <a:pt x="4030154" y="957690"/>
                    <a:pt x="4026361" y="961483"/>
                  </a:cubicBezTo>
                  <a:cubicBezTo>
                    <a:pt x="4022568" y="965277"/>
                    <a:pt x="4017423" y="967408"/>
                    <a:pt x="4012058" y="967408"/>
                  </a:cubicBezTo>
                  <a:lnTo>
                    <a:pt x="20227" y="967408"/>
                  </a:lnTo>
                  <a:cubicBezTo>
                    <a:pt x="14862" y="967408"/>
                    <a:pt x="9718" y="965277"/>
                    <a:pt x="5924" y="961483"/>
                  </a:cubicBezTo>
                  <a:cubicBezTo>
                    <a:pt x="2131" y="957690"/>
                    <a:pt x="0" y="952545"/>
                    <a:pt x="0" y="947181"/>
                  </a:cubicBezTo>
                  <a:lnTo>
                    <a:pt x="0" y="20227"/>
                  </a:lnTo>
                  <a:cubicBezTo>
                    <a:pt x="0" y="14862"/>
                    <a:pt x="2131" y="9718"/>
                    <a:pt x="5924" y="5924"/>
                  </a:cubicBezTo>
                  <a:cubicBezTo>
                    <a:pt x="9718" y="2131"/>
                    <a:pt x="14862" y="0"/>
                    <a:pt x="20227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032285" cy="10245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03259" y="3083478"/>
            <a:ext cx="5752440" cy="85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14"/>
              </a:lnSpc>
            </a:pPr>
            <a:r>
              <a:rPr lang="en-US" b="true" sz="5896" spc="-33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Funciones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85710" y="3153747"/>
            <a:ext cx="10971365" cy="2015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CRUD de inventario.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API ventas → actualización de stock.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Proyecciones automáticas.</a:t>
            </a:r>
          </a:p>
          <a:p>
            <a:pPr algn="just" marL="561339" indent="-280669" lvl="1">
              <a:lnSpc>
                <a:spcPts val="3223"/>
              </a:lnSpc>
              <a:buFont typeface="Arial"/>
              <a:buChar char="•"/>
            </a:pPr>
            <a:r>
              <a:rPr lang="en-US" sz="2599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Dashboard con KPIs.</a:t>
            </a:r>
          </a:p>
          <a:p>
            <a:pPr algn="just">
              <a:lnSpc>
                <a:spcPts val="3223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-138745" y="624038"/>
            <a:ext cx="4382919" cy="115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75"/>
              </a:lnSpc>
              <a:spcBef>
                <a:spcPct val="0"/>
              </a:spcBef>
            </a:pPr>
            <a:r>
              <a:rPr lang="en-US" b="true" sz="6411" spc="-211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4174" y="615425"/>
            <a:ext cx="9540566" cy="1370396"/>
            <a:chOff x="0" y="0"/>
            <a:chExt cx="2512742" cy="3609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2742" cy="360927"/>
            </a:xfrm>
            <a:custGeom>
              <a:avLst/>
              <a:gdLst/>
              <a:ahLst/>
              <a:cxnLst/>
              <a:rect r="r" b="b" t="t" l="l"/>
              <a:pathLst>
                <a:path h="360927" w="2512742">
                  <a:moveTo>
                    <a:pt x="32459" y="0"/>
                  </a:moveTo>
                  <a:lnTo>
                    <a:pt x="2480283" y="0"/>
                  </a:lnTo>
                  <a:cubicBezTo>
                    <a:pt x="2488891" y="0"/>
                    <a:pt x="2497148" y="3420"/>
                    <a:pt x="2503235" y="9507"/>
                  </a:cubicBezTo>
                  <a:cubicBezTo>
                    <a:pt x="2509322" y="15594"/>
                    <a:pt x="2512742" y="23850"/>
                    <a:pt x="2512742" y="32459"/>
                  </a:cubicBezTo>
                  <a:lnTo>
                    <a:pt x="2512742" y="328468"/>
                  </a:lnTo>
                  <a:cubicBezTo>
                    <a:pt x="2512742" y="337077"/>
                    <a:pt x="2509322" y="345333"/>
                    <a:pt x="2503235" y="351420"/>
                  </a:cubicBezTo>
                  <a:cubicBezTo>
                    <a:pt x="2497148" y="357507"/>
                    <a:pt x="2488891" y="360927"/>
                    <a:pt x="2480283" y="360927"/>
                  </a:cubicBezTo>
                  <a:lnTo>
                    <a:pt x="32459" y="360927"/>
                  </a:lnTo>
                  <a:cubicBezTo>
                    <a:pt x="23850" y="360927"/>
                    <a:pt x="15594" y="357507"/>
                    <a:pt x="9507" y="351420"/>
                  </a:cubicBezTo>
                  <a:cubicBezTo>
                    <a:pt x="3420" y="345333"/>
                    <a:pt x="0" y="337077"/>
                    <a:pt x="0" y="328468"/>
                  </a:cubicBezTo>
                  <a:lnTo>
                    <a:pt x="0" y="32459"/>
                  </a:lnTo>
                  <a:cubicBezTo>
                    <a:pt x="0" y="23850"/>
                    <a:pt x="3420" y="15594"/>
                    <a:pt x="9507" y="9507"/>
                  </a:cubicBezTo>
                  <a:cubicBezTo>
                    <a:pt x="15594" y="3420"/>
                    <a:pt x="23850" y="0"/>
                    <a:pt x="32459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12742" cy="4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8415" y="979562"/>
            <a:ext cx="750613" cy="626015"/>
          </a:xfrm>
          <a:custGeom>
            <a:avLst/>
            <a:gdLst/>
            <a:ahLst/>
            <a:cxnLst/>
            <a:rect r="r" b="b" t="t" l="l"/>
            <a:pathLst>
              <a:path h="626015" w="750613">
                <a:moveTo>
                  <a:pt x="0" y="0"/>
                </a:moveTo>
                <a:lnTo>
                  <a:pt x="750613" y="0"/>
                </a:lnTo>
                <a:lnTo>
                  <a:pt x="750613" y="626015"/>
                </a:lnTo>
                <a:lnTo>
                  <a:pt x="0" y="626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85065" t="0" r="0" b="-7293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548139"/>
            <a:ext cx="16230600" cy="2330588"/>
            <a:chOff x="0" y="0"/>
            <a:chExt cx="4274726" cy="6138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613817"/>
            </a:xfrm>
            <a:custGeom>
              <a:avLst/>
              <a:gdLst/>
              <a:ahLst/>
              <a:cxnLst/>
              <a:rect r="r" b="b" t="t" l="l"/>
              <a:pathLst>
                <a:path h="613817" w="4274726">
                  <a:moveTo>
                    <a:pt x="19080" y="0"/>
                  </a:moveTo>
                  <a:lnTo>
                    <a:pt x="4255646" y="0"/>
                  </a:lnTo>
                  <a:cubicBezTo>
                    <a:pt x="4266183" y="0"/>
                    <a:pt x="4274726" y="8542"/>
                    <a:pt x="4274726" y="19080"/>
                  </a:cubicBezTo>
                  <a:lnTo>
                    <a:pt x="4274726" y="594738"/>
                  </a:lnTo>
                  <a:cubicBezTo>
                    <a:pt x="4274726" y="599798"/>
                    <a:pt x="4272716" y="604651"/>
                    <a:pt x="4269137" y="608229"/>
                  </a:cubicBezTo>
                  <a:cubicBezTo>
                    <a:pt x="4265559" y="611807"/>
                    <a:pt x="4260706" y="613817"/>
                    <a:pt x="4255646" y="613817"/>
                  </a:cubicBezTo>
                  <a:lnTo>
                    <a:pt x="19080" y="613817"/>
                  </a:lnTo>
                  <a:cubicBezTo>
                    <a:pt x="8542" y="613817"/>
                    <a:pt x="0" y="605275"/>
                    <a:pt x="0" y="594738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20F8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274726" cy="670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5440702"/>
            <a:ext cx="7796940" cy="3817598"/>
            <a:chOff x="0" y="0"/>
            <a:chExt cx="2053515" cy="10054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53515" cy="1005458"/>
            </a:xfrm>
            <a:custGeom>
              <a:avLst/>
              <a:gdLst/>
              <a:ahLst/>
              <a:cxnLst/>
              <a:rect r="r" b="b" t="t" l="l"/>
              <a:pathLst>
                <a:path h="1005458" w="2053515">
                  <a:moveTo>
                    <a:pt x="39718" y="0"/>
                  </a:moveTo>
                  <a:lnTo>
                    <a:pt x="2013797" y="0"/>
                  </a:lnTo>
                  <a:cubicBezTo>
                    <a:pt x="2024331" y="0"/>
                    <a:pt x="2034434" y="4185"/>
                    <a:pt x="2041882" y="11633"/>
                  </a:cubicBezTo>
                  <a:cubicBezTo>
                    <a:pt x="2049331" y="19082"/>
                    <a:pt x="2053515" y="29184"/>
                    <a:pt x="2053515" y="39718"/>
                  </a:cubicBezTo>
                  <a:lnTo>
                    <a:pt x="2053515" y="965740"/>
                  </a:lnTo>
                  <a:cubicBezTo>
                    <a:pt x="2053515" y="976274"/>
                    <a:pt x="2049331" y="986376"/>
                    <a:pt x="2041882" y="993825"/>
                  </a:cubicBezTo>
                  <a:cubicBezTo>
                    <a:pt x="2034434" y="1001273"/>
                    <a:pt x="2024331" y="1005458"/>
                    <a:pt x="2013797" y="1005458"/>
                  </a:cubicBezTo>
                  <a:lnTo>
                    <a:pt x="39718" y="1005458"/>
                  </a:lnTo>
                  <a:cubicBezTo>
                    <a:pt x="29184" y="1005458"/>
                    <a:pt x="19082" y="1001273"/>
                    <a:pt x="11633" y="993825"/>
                  </a:cubicBezTo>
                  <a:cubicBezTo>
                    <a:pt x="4185" y="986376"/>
                    <a:pt x="0" y="976274"/>
                    <a:pt x="0" y="965740"/>
                  </a:cubicBezTo>
                  <a:lnTo>
                    <a:pt x="0" y="39718"/>
                  </a:lnTo>
                  <a:cubicBezTo>
                    <a:pt x="0" y="29184"/>
                    <a:pt x="4185" y="19082"/>
                    <a:pt x="11633" y="11633"/>
                  </a:cubicBezTo>
                  <a:cubicBezTo>
                    <a:pt x="19082" y="4185"/>
                    <a:pt x="29184" y="0"/>
                    <a:pt x="39718" y="0"/>
                  </a:cubicBezTo>
                  <a:close/>
                </a:path>
              </a:pathLst>
            </a:custGeom>
            <a:solidFill>
              <a:srgbClr val="EF502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053515" cy="1062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12543" y="5440702"/>
            <a:ext cx="7856486" cy="3817598"/>
            <a:chOff x="0" y="0"/>
            <a:chExt cx="2069198" cy="100545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69198" cy="1005458"/>
            </a:xfrm>
            <a:custGeom>
              <a:avLst/>
              <a:gdLst/>
              <a:ahLst/>
              <a:cxnLst/>
              <a:rect r="r" b="b" t="t" l="l"/>
              <a:pathLst>
                <a:path h="1005458" w="2069198">
                  <a:moveTo>
                    <a:pt x="39417" y="0"/>
                  </a:moveTo>
                  <a:lnTo>
                    <a:pt x="2029781" y="0"/>
                  </a:lnTo>
                  <a:cubicBezTo>
                    <a:pt x="2040235" y="0"/>
                    <a:pt x="2050261" y="4153"/>
                    <a:pt x="2057653" y="11545"/>
                  </a:cubicBezTo>
                  <a:cubicBezTo>
                    <a:pt x="2065045" y="18937"/>
                    <a:pt x="2069198" y="28963"/>
                    <a:pt x="2069198" y="39417"/>
                  </a:cubicBezTo>
                  <a:lnTo>
                    <a:pt x="2069198" y="966041"/>
                  </a:lnTo>
                  <a:cubicBezTo>
                    <a:pt x="2069198" y="976495"/>
                    <a:pt x="2065045" y="986521"/>
                    <a:pt x="2057653" y="993913"/>
                  </a:cubicBezTo>
                  <a:cubicBezTo>
                    <a:pt x="2050261" y="1001305"/>
                    <a:pt x="2040235" y="1005458"/>
                    <a:pt x="2029781" y="1005458"/>
                  </a:cubicBezTo>
                  <a:lnTo>
                    <a:pt x="39417" y="1005458"/>
                  </a:lnTo>
                  <a:cubicBezTo>
                    <a:pt x="28963" y="1005458"/>
                    <a:pt x="18937" y="1001305"/>
                    <a:pt x="11545" y="993913"/>
                  </a:cubicBezTo>
                  <a:cubicBezTo>
                    <a:pt x="4153" y="986521"/>
                    <a:pt x="0" y="976495"/>
                    <a:pt x="0" y="966041"/>
                  </a:cubicBezTo>
                  <a:lnTo>
                    <a:pt x="0" y="39417"/>
                  </a:lnTo>
                  <a:cubicBezTo>
                    <a:pt x="0" y="28963"/>
                    <a:pt x="4153" y="18937"/>
                    <a:pt x="11545" y="11545"/>
                  </a:cubicBezTo>
                  <a:cubicBezTo>
                    <a:pt x="18937" y="4153"/>
                    <a:pt x="28963" y="0"/>
                    <a:pt x="39417" y="0"/>
                  </a:cubicBezTo>
                  <a:close/>
                </a:path>
              </a:pathLst>
            </a:custGeom>
            <a:solidFill>
              <a:srgbClr val="FDBB2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069198" cy="10626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206617" y="2869881"/>
            <a:ext cx="1687104" cy="1687104"/>
          </a:xfrm>
          <a:custGeom>
            <a:avLst/>
            <a:gdLst/>
            <a:ahLst/>
            <a:cxnLst/>
            <a:rect r="r" b="b" t="t" l="l"/>
            <a:pathLst>
              <a:path h="1687104" w="1687104">
                <a:moveTo>
                  <a:pt x="0" y="0"/>
                </a:moveTo>
                <a:lnTo>
                  <a:pt x="1687105" y="0"/>
                </a:lnTo>
                <a:lnTo>
                  <a:pt x="1687105" y="1687104"/>
                </a:lnTo>
                <a:lnTo>
                  <a:pt x="0" y="168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6515332" y="2869881"/>
            <a:ext cx="1356767" cy="1316064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4654435" y="1100872"/>
            <a:ext cx="166255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918558" y="1103085"/>
            <a:ext cx="1907082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26180" y="1103085"/>
            <a:ext cx="1589190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b="true" sz="205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59765" y="1100872"/>
            <a:ext cx="2224975" cy="3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3906" y="3223512"/>
            <a:ext cx="12848534" cy="1052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41"/>
              </a:lnSpc>
            </a:pPr>
            <a:r>
              <a:rPr lang="en-US" b="true" sz="7296" spc="-41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Beneficios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4757" y="6021727"/>
            <a:ext cx="7104826" cy="3000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Optimización del capital invertido.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Reducción de costos operativos.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Mayor disponibilidad de productos críticos.</a:t>
            </a:r>
          </a:p>
          <a:p>
            <a:pPr algn="just" marL="583323" indent="-291661" lvl="1">
              <a:lnSpc>
                <a:spcPts val="3350"/>
              </a:lnSpc>
              <a:buFont typeface="Arial"/>
              <a:buChar char="•"/>
            </a:pPr>
            <a:r>
              <a:rPr lang="en-US" sz="2701" spc="-1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Apoyo a la toma de decisiones estratégicas.</a:t>
            </a:r>
          </a:p>
          <a:p>
            <a:pPr algn="just">
              <a:lnSpc>
                <a:spcPts val="3350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-138745" y="624038"/>
            <a:ext cx="4382919" cy="115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75"/>
              </a:lnSpc>
              <a:spcBef>
                <a:spcPct val="0"/>
              </a:spcBef>
            </a:pPr>
            <a:r>
              <a:rPr lang="en-US" b="true" sz="6411" spc="-211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Invex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DAGxrtEcLOE</dc:identifier>
  <dcterms:modified xsi:type="dcterms:W3CDTF">2011-08-01T06:04:30Z</dcterms:modified>
  <cp:revision>1</cp:revision>
  <dc:title>Presentación_FASE1_INVEX</dc:title>
</cp:coreProperties>
</file>

<file path=docProps/thumbnail.jpeg>
</file>